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5"/>
  </p:handoutMasterIdLst>
  <p:sldIdLst>
    <p:sldId id="256" r:id="rId2"/>
    <p:sldId id="275" r:id="rId3"/>
    <p:sldId id="276" r:id="rId4"/>
    <p:sldId id="257" r:id="rId5"/>
    <p:sldId id="260" r:id="rId6"/>
    <p:sldId id="261" r:id="rId7"/>
    <p:sldId id="277" r:id="rId8"/>
    <p:sldId id="258" r:id="rId9"/>
    <p:sldId id="262" r:id="rId10"/>
    <p:sldId id="263" r:id="rId11"/>
    <p:sldId id="278" r:id="rId12"/>
    <p:sldId id="259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1F9A3-9ED3-4A93-BB54-71362B65B5FC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4D223-31DA-4124-9B84-793B47F48B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F8017C6-EFEF-4CB2-9A07-D79BFC7BB3A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4E0F276-AD3F-407C-ADF3-00D39B65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7.xml"/><Relationship Id="rId7" Type="http://schemas.openxmlformats.org/officeDocument/2006/relationships/slide" Target="slide2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8.xml"/><Relationship Id="rId10" Type="http://schemas.openxmlformats.org/officeDocument/2006/relationships/slide" Target="slide23.xml"/><Relationship Id="rId4" Type="http://schemas.openxmlformats.org/officeDocument/2006/relationships/slide" Target="slide11.xml"/><Relationship Id="rId9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Predicting Heights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Michelle </a:t>
            </a:r>
            <a:r>
              <a:rPr lang="en-US" dirty="0" err="1" smtClean="0"/>
              <a:t>Ji</a:t>
            </a:r>
            <a:r>
              <a:rPr lang="en-US" dirty="0" smtClean="0"/>
              <a:t>, Sam </a:t>
            </a:r>
            <a:r>
              <a:rPr lang="en-US" dirty="0" err="1" smtClean="0"/>
              <a:t>Shober</a:t>
            </a:r>
            <a:r>
              <a:rPr lang="en-US" dirty="0" smtClean="0"/>
              <a:t>, April Zhang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Circumference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4040188" cy="715355"/>
          </a:xfrm>
        </p:spPr>
        <p:txBody>
          <a:bodyPr/>
          <a:lstStyle/>
          <a:p>
            <a:r>
              <a:rPr lang="en-US" dirty="0" smtClean="0"/>
              <a:t>Female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438400"/>
            <a:ext cx="2057400" cy="2514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Weak</a:t>
            </a:r>
          </a:p>
          <a:p>
            <a:pPr lvl="1"/>
            <a:r>
              <a:rPr lang="en-US" dirty="0" smtClean="0"/>
              <a:t>Smaller correlation: 0.02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Smaller Slope</a:t>
            </a:r>
          </a:p>
          <a:p>
            <a:pPr lvl="1"/>
            <a:r>
              <a:rPr lang="en-US" dirty="0" smtClean="0"/>
              <a:t>0.0615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71800" y="1752600"/>
            <a:ext cx="4041775" cy="715355"/>
          </a:xfrm>
        </p:spPr>
        <p:txBody>
          <a:bodyPr/>
          <a:lstStyle/>
          <a:p>
            <a:r>
              <a:rPr lang="en-US" dirty="0" smtClean="0"/>
              <a:t>Male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14600" y="2438400"/>
            <a:ext cx="2133599" cy="2514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Weak</a:t>
            </a:r>
          </a:p>
          <a:p>
            <a:pPr lvl="1"/>
            <a:r>
              <a:rPr lang="en-US" dirty="0" smtClean="0"/>
              <a:t>Larger correlation:  0.305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Larger slope</a:t>
            </a:r>
          </a:p>
          <a:p>
            <a:pPr lvl="1"/>
            <a:r>
              <a:rPr lang="en-US" dirty="0" smtClean="0"/>
              <a:t>0.71</a:t>
            </a:r>
          </a:p>
          <a:p>
            <a:r>
              <a:rPr lang="en-US" dirty="0" smtClean="0"/>
              <a:t>Outlier: near 26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667000"/>
            <a:ext cx="373224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Foot Length Intro.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5609"/>
          </a:xfrm>
        </p:spPr>
        <p:txBody>
          <a:bodyPr/>
          <a:lstStyle/>
          <a:p>
            <a:r>
              <a:rPr lang="en-US" dirty="0" smtClean="0"/>
              <a:t>Participants made to take off their right shoe</a:t>
            </a:r>
          </a:p>
          <a:p>
            <a:r>
              <a:rPr lang="en-US" dirty="0" smtClean="0"/>
              <a:t>They were to line the heel of their foot to the end of the ruler</a:t>
            </a:r>
          </a:p>
          <a:p>
            <a:r>
              <a:rPr lang="en-US" dirty="0" smtClean="0"/>
              <a:t>Observer approximated the tick on the ruler that the participants foot touched (looked at the longest toe)</a:t>
            </a:r>
          </a:p>
          <a:p>
            <a:r>
              <a:rPr lang="en-US" dirty="0" smtClean="0"/>
              <a:t>Measured in inches</a:t>
            </a:r>
            <a:endParaRPr lang="en-US" dirty="0"/>
          </a:p>
        </p:txBody>
      </p:sp>
      <p:pic>
        <p:nvPicPr>
          <p:cNvPr id="9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sp>
        <p:nvSpPr>
          <p:cNvPr id="10" name="Round Diagonal Corner Rectangle 9">
            <a:hlinkClick r:id="rId4" action="ppaction://hlinksldjump"/>
          </p:cNvPr>
          <p:cNvSpPr/>
          <p:nvPr/>
        </p:nvSpPr>
        <p:spPr>
          <a:xfrm>
            <a:off x="381000" y="56388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Scatterplot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/LSR Line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ound Diagonal Corner Rectangle 10">
            <a:hlinkClick r:id="rId5" action="ppaction://hlinksldjump"/>
          </p:cNvPr>
          <p:cNvSpPr/>
          <p:nvPr/>
        </p:nvSpPr>
        <p:spPr>
          <a:xfrm>
            <a:off x="3276600" y="56388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Residual Plot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ound Diagonal Corner Rectangle 11">
            <a:hlinkClick r:id="rId6" action="ppaction://hlinksldjump"/>
          </p:cNvPr>
          <p:cNvSpPr/>
          <p:nvPr/>
        </p:nvSpPr>
        <p:spPr>
          <a:xfrm>
            <a:off x="6172200" y="5638800"/>
            <a:ext cx="25908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Male/Female Difference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Foot Length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Scatterplot</a:t>
            </a:r>
            <a:r>
              <a:rPr lang="en-US" dirty="0" smtClean="0"/>
              <a:t>/ LSR 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514600"/>
            <a:ext cx="4041775" cy="30829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Linear</a:t>
            </a:r>
          </a:p>
          <a:p>
            <a:r>
              <a:rPr lang="en-US" dirty="0" smtClean="0"/>
              <a:t>Positive</a:t>
            </a:r>
          </a:p>
          <a:p>
            <a:r>
              <a:rPr lang="en-US" dirty="0" smtClean="0"/>
              <a:t>Moderate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pic>
        <p:nvPicPr>
          <p:cNvPr id="15361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276600"/>
            <a:ext cx="3844430" cy="197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t="76596" r="21053" b="6383"/>
          <a:stretch>
            <a:fillRect/>
          </a:stretch>
        </p:blipFill>
        <p:spPr bwMode="auto">
          <a:xfrm>
            <a:off x="533400" y="5334000"/>
            <a:ext cx="3429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Foot Length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Scattered</a:t>
            </a:r>
            <a:endParaRPr lang="en-US" dirty="0" smtClean="0"/>
          </a:p>
          <a:p>
            <a:pPr lvl="1"/>
            <a:r>
              <a:rPr lang="en-US" dirty="0" smtClean="0"/>
              <a:t>LSR Line </a:t>
            </a:r>
            <a:r>
              <a:rPr lang="en-US" dirty="0" smtClean="0"/>
              <a:t>is a good fit</a:t>
            </a:r>
          </a:p>
          <a:p>
            <a:r>
              <a:rPr lang="en-US" dirty="0" smtClean="0"/>
              <a:t>Two possible outliers</a:t>
            </a:r>
          </a:p>
          <a:p>
            <a:pPr lvl="1"/>
            <a:r>
              <a:rPr lang="en-US" dirty="0" smtClean="0"/>
              <a:t>Near 11.5 and 12</a:t>
            </a:r>
            <a:endParaRPr lang="en-US" dirty="0" smtClean="0"/>
          </a:p>
          <a:p>
            <a:r>
              <a:rPr lang="en-US" dirty="0" smtClean="0"/>
              <a:t>r </a:t>
            </a:r>
            <a:r>
              <a:rPr lang="en-US" dirty="0" smtClean="0"/>
              <a:t>= </a:t>
            </a:r>
            <a:r>
              <a:rPr lang="en-US" dirty="0" smtClean="0"/>
              <a:t>0.76811</a:t>
            </a:r>
            <a:endParaRPr lang="en-US" dirty="0" smtClean="0"/>
          </a:p>
          <a:p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= </a:t>
            </a:r>
            <a:r>
              <a:rPr lang="en-US" dirty="0" smtClean="0"/>
              <a:t>0.59</a:t>
            </a:r>
            <a:endParaRPr lang="en-US" dirty="0" smtClean="0"/>
          </a:p>
          <a:p>
            <a:r>
              <a:rPr lang="en-US" dirty="0" smtClean="0"/>
              <a:t>59% </a:t>
            </a:r>
            <a:r>
              <a:rPr lang="en-US" dirty="0" smtClean="0"/>
              <a:t>of the variation in height is explained by the variation </a:t>
            </a:r>
            <a:r>
              <a:rPr lang="en-US" dirty="0" smtClean="0"/>
              <a:t>right foot length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3437241" cy="106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038600"/>
            <a:ext cx="3844430" cy="197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Foot Length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Female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449512"/>
            <a:ext cx="2209800" cy="2655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Weak</a:t>
            </a:r>
          </a:p>
          <a:p>
            <a:pPr lvl="1"/>
            <a:r>
              <a:rPr lang="en-US" dirty="0" smtClean="0"/>
              <a:t>Smaller correlation: </a:t>
            </a:r>
            <a:r>
              <a:rPr lang="en-US" dirty="0" smtClean="0"/>
              <a:t>0.2966</a:t>
            </a:r>
            <a:endParaRPr lang="en-US" dirty="0" smtClean="0"/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Smaller </a:t>
            </a:r>
            <a:r>
              <a:rPr lang="en-US" dirty="0" smtClean="0"/>
              <a:t>slope</a:t>
            </a:r>
            <a:endParaRPr lang="en-US" dirty="0" smtClean="0"/>
          </a:p>
          <a:p>
            <a:pPr lvl="1"/>
            <a:r>
              <a:rPr lang="en-US" dirty="0" smtClean="0"/>
              <a:t>1.15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43200" y="1698987"/>
            <a:ext cx="4041775" cy="715355"/>
          </a:xfrm>
        </p:spPr>
        <p:txBody>
          <a:bodyPr/>
          <a:lstStyle/>
          <a:p>
            <a:r>
              <a:rPr lang="en-US" dirty="0" smtClean="0"/>
              <a:t>      Male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43200" y="2449512"/>
            <a:ext cx="2362200" cy="2655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Moderate</a:t>
            </a:r>
          </a:p>
          <a:p>
            <a:pPr lvl="1"/>
            <a:r>
              <a:rPr lang="en-US" dirty="0" smtClean="0"/>
              <a:t>Larger correlation:</a:t>
            </a:r>
            <a:r>
              <a:rPr lang="en-US" dirty="0"/>
              <a:t> </a:t>
            </a:r>
            <a:r>
              <a:rPr lang="en-US" dirty="0" smtClean="0"/>
              <a:t>0.6557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Larger slope</a:t>
            </a:r>
          </a:p>
          <a:p>
            <a:pPr lvl="1"/>
            <a:r>
              <a:rPr lang="en-US" dirty="0" smtClean="0"/>
              <a:t>1.9</a:t>
            </a:r>
          </a:p>
          <a:p>
            <a:pPr lvl="1"/>
            <a:endParaRPr lang="en-US" dirty="0" smtClean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5441" y="2362200"/>
            <a:ext cx="382555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953000"/>
            <a:ext cx="3048000" cy="157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Model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75191"/>
            <a:ext cx="411480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Shoulder to Floor </a:t>
            </a:r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Strongest correlation: r = 0.9434</a:t>
            </a:r>
          </a:p>
          <a:p>
            <a:pPr lvl="1"/>
            <a:r>
              <a:rPr lang="en-US" dirty="0" smtClean="0"/>
              <a:t>Female: r = 0.8888</a:t>
            </a:r>
          </a:p>
          <a:p>
            <a:pPr lvl="1"/>
            <a:r>
              <a:rPr lang="en-US" dirty="0" smtClean="0"/>
              <a:t>Male: r = 0.9644</a:t>
            </a:r>
          </a:p>
          <a:p>
            <a:r>
              <a:rPr lang="en-US" dirty="0" smtClean="0"/>
              <a:t>r</a:t>
            </a:r>
            <a:r>
              <a:rPr lang="en-US" baseline="30000" dirty="0" smtClean="0"/>
              <a:t>2 </a:t>
            </a:r>
            <a:r>
              <a:rPr lang="en-US" dirty="0" smtClean="0"/>
              <a:t> = 0.89</a:t>
            </a:r>
          </a:p>
          <a:p>
            <a:pPr lvl="1"/>
            <a:r>
              <a:rPr lang="en-US" dirty="0" smtClean="0"/>
              <a:t>Female: 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= 0.79</a:t>
            </a:r>
          </a:p>
          <a:p>
            <a:pPr lvl="1"/>
            <a:r>
              <a:rPr lang="en-US" dirty="0" smtClean="0"/>
              <a:t>Male: 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= 0.93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810000"/>
            <a:ext cx="3430588" cy="98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1752600"/>
            <a:ext cx="3200400" cy="20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Predictions and Residuals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3886200" cy="3646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</a:t>
            </a:r>
            <a:r>
              <a:rPr lang="en-US" dirty="0" smtClean="0"/>
              <a:t>50 </a:t>
            </a:r>
            <a:r>
              <a:rPr lang="en-US" dirty="0" smtClean="0"/>
              <a:t>inches</a:t>
            </a:r>
          </a:p>
          <a:p>
            <a:r>
              <a:rPr lang="en-US" dirty="0" smtClean="0"/>
              <a:t>Height=.</a:t>
            </a:r>
            <a:r>
              <a:rPr lang="en-US" dirty="0" smtClean="0"/>
              <a:t>674(50) </a:t>
            </a:r>
            <a:r>
              <a:rPr lang="en-US" dirty="0" smtClean="0"/>
              <a:t>+28.6 = 59.3 inches</a:t>
            </a:r>
          </a:p>
          <a:p>
            <a:r>
              <a:rPr lang="en-US" dirty="0" smtClean="0"/>
              <a:t>Actual Height= 63 inches</a:t>
            </a:r>
          </a:p>
          <a:p>
            <a:r>
              <a:rPr lang="en-US" dirty="0" smtClean="0"/>
              <a:t>Residual =63-59.3= 3.7 inches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Sam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3660775" cy="3646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57 inches</a:t>
            </a:r>
          </a:p>
          <a:p>
            <a:r>
              <a:rPr lang="en-US" dirty="0" smtClean="0"/>
              <a:t>Height=.674(57) +28.6 = 67.018 inches</a:t>
            </a:r>
          </a:p>
          <a:p>
            <a:r>
              <a:rPr lang="en-US" dirty="0" smtClean="0"/>
              <a:t>Actual Height= 67 inches</a:t>
            </a:r>
          </a:p>
          <a:p>
            <a:r>
              <a:rPr lang="en-US" dirty="0" smtClean="0"/>
              <a:t>Residual =67-67.018= -.018 inches</a:t>
            </a:r>
          </a:p>
          <a:p>
            <a:endParaRPr lang="en-US" dirty="0"/>
          </a:p>
        </p:txBody>
      </p:sp>
      <p:sp>
        <p:nvSpPr>
          <p:cNvPr id="11" name="Right Arrow 10">
            <a:hlinkClick r:id="rId2" action="ppaction://hlinksldjump"/>
          </p:cNvPr>
          <p:cNvSpPr/>
          <p:nvPr/>
        </p:nvSpPr>
        <p:spPr>
          <a:xfrm>
            <a:off x="8001000" y="6324600"/>
            <a:ext cx="990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Predictions and Residuals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2400" y="1600200"/>
            <a:ext cx="4040188" cy="715355"/>
          </a:xfrm>
        </p:spPr>
        <p:txBody>
          <a:bodyPr/>
          <a:lstStyle/>
          <a:p>
            <a:r>
              <a:rPr lang="en-US" dirty="0" smtClean="0"/>
              <a:t>April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438400"/>
            <a:ext cx="5105400" cy="2655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53 inches</a:t>
            </a:r>
          </a:p>
          <a:p>
            <a:r>
              <a:rPr lang="en-US" dirty="0" smtClean="0"/>
              <a:t>Height=.674(53) +28.6 = 64.322 inches</a:t>
            </a:r>
          </a:p>
          <a:p>
            <a:r>
              <a:rPr lang="en-US" dirty="0" smtClean="0"/>
              <a:t>Actual Height= 64 inches</a:t>
            </a:r>
          </a:p>
          <a:p>
            <a:r>
              <a:rPr lang="en-US" dirty="0" smtClean="0"/>
              <a:t>Residual =64-64.322= -.322 inches</a:t>
            </a:r>
          </a:p>
          <a:p>
            <a:endParaRPr lang="en-US" dirty="0"/>
          </a:p>
        </p:txBody>
      </p:sp>
      <p:pic>
        <p:nvPicPr>
          <p:cNvPr id="6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of Teacher Heights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Mr. Lake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1817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59 inches</a:t>
            </a:r>
          </a:p>
          <a:p>
            <a:r>
              <a:rPr lang="en-US" dirty="0" smtClean="0"/>
              <a:t>Height= .948(59) + 15.4 = 71.332 inches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Ms. </a:t>
            </a:r>
            <a:r>
              <a:rPr lang="en-US" dirty="0" err="1" smtClean="0"/>
              <a:t>gemgnani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1817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55 inches</a:t>
            </a:r>
          </a:p>
          <a:p>
            <a:r>
              <a:rPr lang="en-US" dirty="0" smtClean="0"/>
              <a:t>Height=.674(55) +28.6 = 65.67 inches</a:t>
            </a:r>
          </a:p>
          <a:p>
            <a:endParaRPr lang="en-US" dirty="0"/>
          </a:p>
        </p:txBody>
      </p:sp>
      <p:sp>
        <p:nvSpPr>
          <p:cNvPr id="9" name="Right Arrow 8">
            <a:hlinkClick r:id="rId2" action="ppaction://hlinksldjump"/>
          </p:cNvPr>
          <p:cNvSpPr/>
          <p:nvPr/>
        </p:nvSpPr>
        <p:spPr>
          <a:xfrm>
            <a:off x="7924800" y="6324600"/>
            <a:ext cx="990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of Teacher Heights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Mr. Walsh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1741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56 inches</a:t>
            </a:r>
          </a:p>
          <a:p>
            <a:r>
              <a:rPr lang="en-US" dirty="0" smtClean="0"/>
              <a:t>Height= .948(56) + 15.4 = 68.488 inches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Miss. </a:t>
            </a:r>
            <a:r>
              <a:rPr lang="en-US" dirty="0" err="1" smtClean="0"/>
              <a:t>tannous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1741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56.5 inches</a:t>
            </a:r>
          </a:p>
          <a:p>
            <a:r>
              <a:rPr lang="en-US" dirty="0" smtClean="0"/>
              <a:t>Height=.674(56.5) +28.6 = 66.681 inches</a:t>
            </a:r>
          </a:p>
          <a:p>
            <a:endParaRPr lang="en-US" dirty="0"/>
          </a:p>
        </p:txBody>
      </p:sp>
      <p:sp>
        <p:nvSpPr>
          <p:cNvPr id="9" name="Right Arrow 8">
            <a:hlinkClick r:id="rId2" action="ppaction://hlinksldjump"/>
          </p:cNvPr>
          <p:cNvSpPr/>
          <p:nvPr/>
        </p:nvSpPr>
        <p:spPr>
          <a:xfrm>
            <a:off x="8001000" y="6324600"/>
            <a:ext cx="990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4">
            <a:hlinkClick r:id="rId2" action="ppaction://hlinksldjump"/>
          </p:cNvPr>
          <p:cNvSpPr/>
          <p:nvPr/>
        </p:nvSpPr>
        <p:spPr>
          <a:xfrm>
            <a:off x="609600" y="19050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1. Shoulder to Floor 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ound Diagonal Corner Rectangle 6">
            <a:hlinkClick r:id="rId3" action="ppaction://hlinksldjump"/>
          </p:cNvPr>
          <p:cNvSpPr/>
          <p:nvPr/>
        </p:nvSpPr>
        <p:spPr>
          <a:xfrm>
            <a:off x="609600" y="2895600"/>
            <a:ext cx="3581400" cy="9144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2. Head Circumference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Round Diagonal Corner Rectangle 7">
            <a:hlinkClick r:id="rId4" action="ppaction://hlinksldjump"/>
          </p:cNvPr>
          <p:cNvSpPr/>
          <p:nvPr/>
        </p:nvSpPr>
        <p:spPr>
          <a:xfrm>
            <a:off x="609600" y="39624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3. Right Foot Length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ound Diagonal Corner Rectangle 9">
            <a:hlinkClick r:id="rId5" action="ppaction://hlinksldjump"/>
          </p:cNvPr>
          <p:cNvSpPr/>
          <p:nvPr/>
        </p:nvSpPr>
        <p:spPr>
          <a:xfrm>
            <a:off x="5029200" y="2895600"/>
            <a:ext cx="3581400" cy="9144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6. Predictions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ound Diagonal Corner Rectangle 10">
            <a:hlinkClick r:id="rId6" action="ppaction://hlinksldjump"/>
          </p:cNvPr>
          <p:cNvSpPr/>
          <p:nvPr/>
        </p:nvSpPr>
        <p:spPr>
          <a:xfrm>
            <a:off x="5029200" y="19050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5. Group Members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ound Diagonal Corner Rectangle 11">
            <a:hlinkClick r:id="rId7" action="ppaction://hlinksldjump"/>
          </p:cNvPr>
          <p:cNvSpPr/>
          <p:nvPr/>
        </p:nvSpPr>
        <p:spPr>
          <a:xfrm>
            <a:off x="5029200" y="39624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7. Confidence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ound Diagonal Corner Rectangle 12">
            <a:hlinkClick r:id="rId8" action="ppaction://hlinksldjump"/>
          </p:cNvPr>
          <p:cNvSpPr/>
          <p:nvPr/>
        </p:nvSpPr>
        <p:spPr>
          <a:xfrm>
            <a:off x="609600" y="49530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4. Best Model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Round Diagonal Corner Rectangle 13">
            <a:hlinkClick r:id="rId9" action="ppaction://hlinksldjump"/>
          </p:cNvPr>
          <p:cNvSpPr/>
          <p:nvPr/>
        </p:nvSpPr>
        <p:spPr>
          <a:xfrm>
            <a:off x="5029200" y="4953000"/>
            <a:ext cx="3581400" cy="838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8. Bias and Error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ound Diagonal Corner Rectangle 14">
            <a:hlinkClick r:id="rId10" action="ppaction://hlinksldjump"/>
          </p:cNvPr>
          <p:cNvSpPr/>
          <p:nvPr/>
        </p:nvSpPr>
        <p:spPr>
          <a:xfrm>
            <a:off x="2819400" y="6096000"/>
            <a:ext cx="3581400" cy="5334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9. Conclusion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of Teacher Heights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robinson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1817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58 inches</a:t>
            </a:r>
          </a:p>
          <a:p>
            <a:r>
              <a:rPr lang="en-US" dirty="0" smtClean="0"/>
              <a:t>Height=.674(58) +28.6 = 67.692 inches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Ms. </a:t>
            </a:r>
            <a:r>
              <a:rPr lang="en-US" dirty="0" err="1" smtClean="0"/>
              <a:t>arden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1817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Shoulder to Floor: 53.5 inches</a:t>
            </a:r>
          </a:p>
          <a:p>
            <a:r>
              <a:rPr lang="en-US" dirty="0" smtClean="0"/>
              <a:t>Height= .674(53.5) + 28.6 = 64.659</a:t>
            </a:r>
          </a:p>
          <a:p>
            <a:endParaRPr lang="en-US" dirty="0"/>
          </a:p>
        </p:txBody>
      </p:sp>
      <p:pic>
        <p:nvPicPr>
          <p:cNvPr id="8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Confidence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473209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We are confident in our predictions because our data has a moderately strong linear shape and our LSR line has a strong correlation, especially for the males. By using different models for females and males, we eliminate a possible lurking variable, making us even more confident in our predictions. In addition, our model accurately predicted our own heights. Sam and April’s residuals were very small, but Michelle’s was a little larger, but not large enough to make us less confident in our models.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Measurements taken by different observers</a:t>
            </a:r>
          </a:p>
          <a:p>
            <a:pPr lvl="1"/>
            <a:r>
              <a:rPr lang="en-US" dirty="0" smtClean="0"/>
              <a:t>Michelle more exact than Sam on foot measurements</a:t>
            </a:r>
          </a:p>
          <a:p>
            <a:pPr lvl="1"/>
            <a:r>
              <a:rPr lang="en-US" dirty="0" smtClean="0"/>
              <a:t>Variation in tightness of tape between April and Michelle</a:t>
            </a:r>
          </a:p>
          <a:p>
            <a:r>
              <a:rPr lang="en-US" dirty="0" smtClean="0"/>
              <a:t>Tightness of tape when measuring head circumference</a:t>
            </a:r>
          </a:p>
          <a:p>
            <a:r>
              <a:rPr lang="en-US" dirty="0" smtClean="0"/>
              <a:t>Amount of hair in tape measurer when measuring head circumference</a:t>
            </a:r>
          </a:p>
          <a:p>
            <a:r>
              <a:rPr lang="en-US" dirty="0" smtClean="0"/>
              <a:t>Exact location of measurement for head circumference</a:t>
            </a:r>
          </a:p>
          <a:p>
            <a:pPr lvl="1"/>
            <a:r>
              <a:rPr lang="en-US" dirty="0" smtClean="0"/>
              <a:t>Tried to place it in the same place, can’t be exact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Participants may have placed foot more forward or back than others on foot length measurement</a:t>
            </a:r>
          </a:p>
          <a:p>
            <a:r>
              <a:rPr lang="en-US" dirty="0" smtClean="0"/>
              <a:t>Potential slouching during shoulder to floor measurement</a:t>
            </a:r>
          </a:p>
          <a:p>
            <a:r>
              <a:rPr lang="en-US" dirty="0" smtClean="0"/>
              <a:t>Human error during measurements</a:t>
            </a:r>
          </a:p>
          <a:p>
            <a:pPr lvl="1"/>
            <a:r>
              <a:rPr lang="en-US" dirty="0" smtClean="0"/>
              <a:t>Hard to approximate </a:t>
            </a:r>
            <a:endParaRPr lang="en-US" dirty="0"/>
          </a:p>
        </p:txBody>
      </p:sp>
      <p:pic>
        <p:nvPicPr>
          <p:cNvPr id="5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Shoulder to floor length was best predictor</a:t>
            </a:r>
          </a:p>
          <a:p>
            <a:pPr lvl="1"/>
            <a:r>
              <a:rPr lang="en-US" dirty="0" smtClean="0"/>
              <a:t>Greatest correlation, strongest, most linear, lowest residuals out of all three</a:t>
            </a:r>
          </a:p>
          <a:p>
            <a:r>
              <a:rPr lang="en-US" dirty="0" smtClean="0"/>
              <a:t>Females have lower correlation for all three types of measurements</a:t>
            </a:r>
          </a:p>
          <a:p>
            <a:r>
              <a:rPr lang="en-US" dirty="0" smtClean="0"/>
              <a:t>Females had smaller measurements than males</a:t>
            </a:r>
          </a:p>
          <a:p>
            <a:pPr lvl="1"/>
            <a:r>
              <a:rPr lang="en-US" dirty="0" smtClean="0"/>
              <a:t>With the exception of head circumference</a:t>
            </a:r>
          </a:p>
          <a:p>
            <a:r>
              <a:rPr lang="en-US" dirty="0" smtClean="0"/>
              <a:t>Head circumference had little correlation to height</a:t>
            </a:r>
          </a:p>
          <a:p>
            <a:r>
              <a:rPr lang="en-US" dirty="0" smtClean="0"/>
              <a:t>Future:</a:t>
            </a:r>
            <a:endParaRPr lang="en-US" dirty="0" smtClean="0"/>
          </a:p>
          <a:p>
            <a:pPr lvl="1"/>
            <a:r>
              <a:rPr lang="en-US" dirty="0" smtClean="0"/>
              <a:t>Measure adults</a:t>
            </a:r>
          </a:p>
          <a:p>
            <a:pPr lvl="1"/>
            <a:r>
              <a:rPr lang="en-US" dirty="0" smtClean="0"/>
              <a:t>Make sure all participants have good posture</a:t>
            </a:r>
          </a:p>
          <a:p>
            <a:pPr lvl="1"/>
            <a:r>
              <a:rPr lang="en-US" dirty="0" smtClean="0"/>
              <a:t>Use more advanced equipment</a:t>
            </a:r>
          </a:p>
          <a:p>
            <a:pPr lvl="2"/>
            <a:r>
              <a:rPr lang="en-US" dirty="0" smtClean="0"/>
              <a:t>Height and foot measurer</a:t>
            </a:r>
          </a:p>
          <a:p>
            <a:pPr lvl="1"/>
            <a:r>
              <a:rPr lang="en-US" dirty="0" smtClean="0"/>
              <a:t>Measure height to nearest mm</a:t>
            </a:r>
          </a:p>
          <a:p>
            <a:pPr lvl="1"/>
            <a:r>
              <a:rPr lang="en-US" dirty="0" smtClean="0"/>
              <a:t>Be more accurate on foot length</a:t>
            </a:r>
          </a:p>
        </p:txBody>
      </p:sp>
      <p:pic>
        <p:nvPicPr>
          <p:cNvPr id="5" name="Picture 2" descr="http://www.ucs.louisiana.edu/~klh2281/tape%20meas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Shoulder to Floor Length Intro.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Ticks pre-marked on wall</a:t>
            </a:r>
          </a:p>
          <a:p>
            <a:r>
              <a:rPr lang="en-US" dirty="0" smtClean="0"/>
              <a:t>Participants take of both shoes and stand with feet as close to wall as possible</a:t>
            </a:r>
          </a:p>
          <a:p>
            <a:r>
              <a:rPr lang="en-US" dirty="0" smtClean="0"/>
              <a:t>Observer approximates which tick the participants’ shoulder reached</a:t>
            </a:r>
          </a:p>
          <a:p>
            <a:r>
              <a:rPr lang="en-US" dirty="0" smtClean="0"/>
              <a:t>Measured in inches</a:t>
            </a:r>
            <a:endParaRPr lang="en-US" dirty="0"/>
          </a:p>
        </p:txBody>
      </p:sp>
      <p:pic>
        <p:nvPicPr>
          <p:cNvPr id="4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sp>
        <p:nvSpPr>
          <p:cNvPr id="5" name="Round Diagonal Corner Rectangle 4">
            <a:hlinkClick r:id="rId4" action="ppaction://hlinksldjump"/>
          </p:cNvPr>
          <p:cNvSpPr/>
          <p:nvPr/>
        </p:nvSpPr>
        <p:spPr>
          <a:xfrm>
            <a:off x="381000" y="54864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Scatterplot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/LSR Line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ound Diagonal Corner Rectangle 5">
            <a:hlinkClick r:id="rId5" action="ppaction://hlinksldjump"/>
          </p:cNvPr>
          <p:cNvSpPr/>
          <p:nvPr/>
        </p:nvSpPr>
        <p:spPr>
          <a:xfrm>
            <a:off x="3276600" y="54864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Residual Plot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ound Diagonal Corner Rectangle 6">
            <a:hlinkClick r:id="rId6" action="ppaction://hlinksldjump"/>
          </p:cNvPr>
          <p:cNvSpPr/>
          <p:nvPr/>
        </p:nvSpPr>
        <p:spPr>
          <a:xfrm>
            <a:off x="6172200" y="5486400"/>
            <a:ext cx="25908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Male/Female Difference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to Floor Length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Scatterplot</a:t>
            </a:r>
            <a:r>
              <a:rPr lang="en-US" dirty="0" smtClean="0"/>
              <a:t> and LSR Line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3813175" cy="1436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Moderately strong</a:t>
            </a:r>
          </a:p>
          <a:p>
            <a:r>
              <a:rPr lang="en-US" dirty="0" smtClean="0"/>
              <a:t>Linear</a:t>
            </a:r>
          </a:p>
          <a:p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020" y="3489325"/>
            <a:ext cx="361854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24600"/>
            <a:ext cx="728798" cy="552451"/>
          </a:xfrm>
          <a:prstGeom prst="rect">
            <a:avLst/>
          </a:prstGeom>
          <a:noFill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print"/>
          <a:srcRect l="2148" t="75000" r="42953" b="7500"/>
          <a:stretch>
            <a:fillRect/>
          </a:stretch>
        </p:blipFill>
        <p:spPr bwMode="auto">
          <a:xfrm>
            <a:off x="914400" y="5486400"/>
            <a:ext cx="3375796" cy="30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to Floor Length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570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Scattered</a:t>
            </a:r>
            <a:endParaRPr lang="en-US" dirty="0" smtClean="0"/>
          </a:p>
          <a:p>
            <a:pPr lvl="1"/>
            <a:r>
              <a:rPr lang="en-US" dirty="0" smtClean="0"/>
              <a:t>LSR Line a good fit</a:t>
            </a:r>
            <a:endParaRPr lang="en-US" dirty="0" smtClean="0"/>
          </a:p>
          <a:p>
            <a:r>
              <a:rPr lang="en-US" dirty="0" smtClean="0"/>
              <a:t>r = 0.943398</a:t>
            </a:r>
          </a:p>
          <a:p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= 0.89</a:t>
            </a:r>
          </a:p>
          <a:p>
            <a:r>
              <a:rPr lang="en-US" dirty="0" smtClean="0"/>
              <a:t>89% of the variation in height is explained by the variation in shoulder to floor length </a:t>
            </a:r>
          </a:p>
          <a:p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4040188" cy="11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24600"/>
            <a:ext cx="728798" cy="552451"/>
          </a:xfrm>
          <a:prstGeom prst="rect">
            <a:avLst/>
          </a:prstGeom>
          <a:noFill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343400"/>
            <a:ext cx="3048000" cy="157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to Floor Length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Female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438400"/>
            <a:ext cx="2133600" cy="2655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Moderately Strong</a:t>
            </a:r>
          </a:p>
          <a:p>
            <a:pPr lvl="1"/>
            <a:r>
              <a:rPr lang="en-US" dirty="0" smtClean="0"/>
              <a:t>Smaller correlation: 0.8888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Smaller Slope</a:t>
            </a:r>
          </a:p>
          <a:p>
            <a:pPr lvl="1"/>
            <a:r>
              <a:rPr lang="en-US" dirty="0" smtClean="0"/>
              <a:t>0.674</a:t>
            </a:r>
          </a:p>
          <a:p>
            <a:r>
              <a:rPr lang="en-US" dirty="0" smtClean="0"/>
              <a:t>Generally smaller values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0" y="1676400"/>
            <a:ext cx="4041775" cy="715355"/>
          </a:xfrm>
        </p:spPr>
        <p:txBody>
          <a:bodyPr/>
          <a:lstStyle/>
          <a:p>
            <a:pPr algn="r"/>
            <a:r>
              <a:rPr lang="en-US" dirty="0" smtClean="0"/>
              <a:t>Male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0800" y="2449512"/>
            <a:ext cx="2133600" cy="2655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smtClean="0"/>
              <a:t>Positive</a:t>
            </a:r>
          </a:p>
          <a:p>
            <a:r>
              <a:rPr lang="en-US" dirty="0" smtClean="0"/>
              <a:t>Strong</a:t>
            </a:r>
          </a:p>
          <a:p>
            <a:pPr lvl="1"/>
            <a:r>
              <a:rPr lang="en-US" dirty="0" smtClean="0"/>
              <a:t>Larger correlation: 0.9644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Larger Slope</a:t>
            </a:r>
          </a:p>
          <a:p>
            <a:pPr lvl="1"/>
            <a:r>
              <a:rPr lang="en-US" dirty="0" smtClean="0"/>
              <a:t>0.948</a:t>
            </a:r>
          </a:p>
          <a:p>
            <a:r>
              <a:rPr lang="en-US" dirty="0" smtClean="0"/>
              <a:t>Generally larger values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438400"/>
            <a:ext cx="3581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24600"/>
            <a:ext cx="728798" cy="5524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Circumference Intro.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lifted hair about head (for long hair)</a:t>
            </a:r>
          </a:p>
          <a:p>
            <a:r>
              <a:rPr lang="en-US" dirty="0" smtClean="0"/>
              <a:t>Tape measurer placed as tightly as possible around head above ears</a:t>
            </a:r>
          </a:p>
          <a:p>
            <a:r>
              <a:rPr lang="en-US" dirty="0" smtClean="0"/>
              <a:t>Measurement read as point where tick and metal tip met</a:t>
            </a:r>
          </a:p>
          <a:p>
            <a:r>
              <a:rPr lang="en-US" dirty="0" smtClean="0"/>
              <a:t>Measured in Inches</a:t>
            </a:r>
            <a:endParaRPr lang="en-US" dirty="0"/>
          </a:p>
        </p:txBody>
      </p:sp>
      <p:pic>
        <p:nvPicPr>
          <p:cNvPr id="9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sp>
        <p:nvSpPr>
          <p:cNvPr id="10" name="Round Diagonal Corner Rectangle 9">
            <a:hlinkClick r:id="rId4" action="ppaction://hlinksldjump"/>
          </p:cNvPr>
          <p:cNvSpPr/>
          <p:nvPr/>
        </p:nvSpPr>
        <p:spPr>
          <a:xfrm>
            <a:off x="381000" y="54864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Scatterplot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/LSR Line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ound Diagonal Corner Rectangle 10">
            <a:hlinkClick r:id="rId5" action="ppaction://hlinksldjump"/>
          </p:cNvPr>
          <p:cNvSpPr/>
          <p:nvPr/>
        </p:nvSpPr>
        <p:spPr>
          <a:xfrm>
            <a:off x="3276600" y="5486400"/>
            <a:ext cx="25146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Residual Plot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ound Diagonal Corner Rectangle 11">
            <a:hlinkClick r:id="rId6" action="ppaction://hlinksldjump"/>
          </p:cNvPr>
          <p:cNvSpPr/>
          <p:nvPr/>
        </p:nvSpPr>
        <p:spPr>
          <a:xfrm>
            <a:off x="6172200" y="5486400"/>
            <a:ext cx="2590800" cy="6096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Male/Female Difference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Circumference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Scatterplot</a:t>
            </a:r>
            <a:r>
              <a:rPr lang="en-US" dirty="0" smtClean="0"/>
              <a:t> and LSR 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1" y="2362200"/>
            <a:ext cx="3505199" cy="1524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Linear</a:t>
            </a:r>
          </a:p>
          <a:p>
            <a:r>
              <a:rPr lang="en-US" dirty="0" smtClean="0"/>
              <a:t>Positive</a:t>
            </a:r>
          </a:p>
          <a:p>
            <a:r>
              <a:rPr lang="en-US" dirty="0" smtClean="0"/>
              <a:t>Moderately weak</a:t>
            </a:r>
            <a:endParaRPr lang="en-US" dirty="0"/>
          </a:p>
        </p:txBody>
      </p:sp>
      <p:pic>
        <p:nvPicPr>
          <p:cNvPr id="9" name="Picture 2" descr="http://www.ucs.louisiana.edu/~klh2281/tape%20measur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019" y="3110706"/>
            <a:ext cx="36385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print"/>
          <a:srcRect t="84211" r="25926" b="5263"/>
          <a:stretch>
            <a:fillRect/>
          </a:stretch>
        </p:blipFill>
        <p:spPr bwMode="auto">
          <a:xfrm>
            <a:off x="762000" y="5867400"/>
            <a:ext cx="4000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Circumference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570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Slight Horn Shape</a:t>
            </a:r>
          </a:p>
          <a:p>
            <a:pPr lvl="1"/>
            <a:r>
              <a:rPr lang="en-US" dirty="0" smtClean="0"/>
              <a:t>LSR Line not best fit</a:t>
            </a:r>
          </a:p>
          <a:p>
            <a:r>
              <a:rPr lang="en-US" dirty="0" smtClean="0"/>
              <a:t>Outlier near 26</a:t>
            </a:r>
          </a:p>
          <a:p>
            <a:r>
              <a:rPr lang="en-US" dirty="0" smtClean="0"/>
              <a:t>r = 0.42426</a:t>
            </a:r>
          </a:p>
          <a:p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= 0.18</a:t>
            </a:r>
          </a:p>
          <a:p>
            <a:r>
              <a:rPr lang="en-US" dirty="0" smtClean="0"/>
              <a:t>18% of the variation in height is explained by the variation in head circumference</a:t>
            </a:r>
          </a:p>
          <a:p>
            <a:endParaRPr lang="en-US" dirty="0" smtClean="0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4060377" cy="163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www.ucs.louisiana.edu/~klh2281/tape%20measur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5202" y="6305549"/>
            <a:ext cx="728798" cy="552451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419600"/>
            <a:ext cx="2776152" cy="200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13">
      <a:dk1>
        <a:srgbClr val="49711E"/>
      </a:dk1>
      <a:lt1>
        <a:sysClr val="window" lastClr="FFFFFF"/>
      </a:lt1>
      <a:dk2>
        <a:srgbClr val="FFFFFF"/>
      </a:dk2>
      <a:lt2>
        <a:srgbClr val="D4D4D6"/>
      </a:lt2>
      <a:accent1>
        <a:srgbClr val="BCE38D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150</TotalTime>
  <Words>840</Words>
  <Application>Microsoft Office PowerPoint</Application>
  <PresentationFormat>On-screen Show (4:3)</PresentationFormat>
  <Paragraphs>197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Predicting Heights Project</vt:lpstr>
      <vt:lpstr>Introduction</vt:lpstr>
      <vt:lpstr>Shoulder to Floor Length Intro.</vt:lpstr>
      <vt:lpstr>Shoulder to Floor Length</vt:lpstr>
      <vt:lpstr>Shoulder to Floor Length</vt:lpstr>
      <vt:lpstr>Shoulder to Floor Length</vt:lpstr>
      <vt:lpstr>Head Circumference Intro. </vt:lpstr>
      <vt:lpstr>Head Circumference</vt:lpstr>
      <vt:lpstr>Head Circumference</vt:lpstr>
      <vt:lpstr>Head Circumference</vt:lpstr>
      <vt:lpstr>Right Foot Length Intro.</vt:lpstr>
      <vt:lpstr>Right Foot Length</vt:lpstr>
      <vt:lpstr>Right Foot Length</vt:lpstr>
      <vt:lpstr>Right Foot Length</vt:lpstr>
      <vt:lpstr>Best Model</vt:lpstr>
      <vt:lpstr>Predictions and Residuals</vt:lpstr>
      <vt:lpstr>Predictions and Residuals</vt:lpstr>
      <vt:lpstr>Prediction of Teacher Heights</vt:lpstr>
      <vt:lpstr>Prediction of Teacher Heights</vt:lpstr>
      <vt:lpstr>Prediction of Teacher Heights</vt:lpstr>
      <vt:lpstr>Confidence</vt:lpstr>
      <vt:lpstr>Bias and Error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Predicting Heights Project</dc:title>
  <dc:creator>ji.m416</dc:creator>
  <cp:lastModifiedBy>ji.m416</cp:lastModifiedBy>
  <cp:revision>24</cp:revision>
  <dcterms:created xsi:type="dcterms:W3CDTF">2011-05-24T17:01:16Z</dcterms:created>
  <dcterms:modified xsi:type="dcterms:W3CDTF">2011-05-25T17:36:31Z</dcterms:modified>
</cp:coreProperties>
</file>